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7"/>
  </p:notesMasterIdLst>
  <p:handoutMasterIdLst>
    <p:handoutMasterId r:id="rId18"/>
  </p:handoutMasterIdLst>
  <p:sldIdLst>
    <p:sldId id="769" r:id="rId7"/>
    <p:sldId id="1595" r:id="rId8"/>
    <p:sldId id="1592" r:id="rId9"/>
    <p:sldId id="1594" r:id="rId10"/>
    <p:sldId id="1600" r:id="rId11"/>
    <p:sldId id="1599" r:id="rId12"/>
    <p:sldId id="1607" r:id="rId13"/>
    <p:sldId id="1609" r:id="rId14"/>
    <p:sldId id="1565" r:id="rId15"/>
    <p:sldId id="1587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17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94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://www.youtube.com/@neuromancer_Sci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pnnl/neuromancer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tif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</a:t>
            </a:r>
            <a:endParaRPr lang="en-US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incoming associate professor @ </a:t>
            </a:r>
            <a:r>
              <a:rPr lang="en-US" sz="1600" dirty="0" err="1">
                <a:latin typeface="Arial"/>
                <a:cs typeface="Arial"/>
              </a:rPr>
              <a:t>CaSE</a:t>
            </a:r>
            <a:r>
              <a:rPr lang="en-US" sz="1600" dirty="0">
                <a:latin typeface="Arial"/>
                <a:cs typeface="Arial"/>
              </a:rPr>
              <a:t> &amp; ROSEI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95" y="992851"/>
            <a:ext cx="2486025" cy="2486025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782537" y="4399359"/>
            <a:ext cx="2488973" cy="6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795" y="3975282"/>
            <a:ext cx="2393796" cy="10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533119" y="941394"/>
            <a:ext cx="5493148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 in a coherent framework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solve (L2S)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6491742" y="3382968"/>
            <a:ext cx="2488973" cy="55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hlinkClick r:id="rId5"/>
              </a:rPr>
              <a:t>drgona.github.io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603156" y="3169095"/>
            <a:ext cx="5589018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+mj-lt"/>
                <a:hlinkClick r:id="rId6"/>
              </a:rPr>
              <a:t>github.com/</a:t>
            </a:r>
            <a:r>
              <a:rPr lang="en-US" b="1" dirty="0" err="1">
                <a:latin typeface="+mj-lt"/>
                <a:hlinkClick r:id="rId6"/>
              </a:rPr>
              <a:t>pnnl</a:t>
            </a:r>
            <a:r>
              <a:rPr lang="en-US" b="1" dirty="0">
                <a:latin typeface="+mj-lt"/>
                <a:hlinkClick r:id="rId6"/>
              </a:rPr>
              <a:t>/</a:t>
            </a:r>
            <a:r>
              <a:rPr lang="en-US" b="1" dirty="0" err="1">
                <a:latin typeface="+mj-lt"/>
                <a:hlinkClick r:id="rId6"/>
              </a:rPr>
              <a:t>neuromancer</a:t>
            </a:r>
            <a:endParaRPr lang="en-US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  <a:hlinkClick r:id="rId7"/>
              </a:rPr>
              <a:t>www.youtube.com/@neuromancer_SciML</a:t>
            </a:r>
            <a:r>
              <a:rPr lang="en-US" b="1" dirty="0">
                <a:solidFill>
                  <a:srgbClr val="4C483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074228" cy="559137"/>
          </a:xfrm>
        </p:spPr>
        <p:txBody>
          <a:bodyPr>
            <a:normAutofit/>
          </a:bodyPr>
          <a:lstStyle/>
          <a:p>
            <a:r>
              <a:rPr lang="en-US" sz="1875" dirty="0"/>
              <a:t>Motivation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9288" y="1105806"/>
            <a:ext cx="5464684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many areas of decision-making and scientific discovery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for heterogenous scientific simulations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Optimal control and 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sz="1350" dirty="0"/>
              <a:t>Scientific computing and machine learning tools are fragmented and not easily composable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24" y="1047401"/>
            <a:ext cx="2097429" cy="1333691"/>
          </a:xfrm>
          <a:prstGeom prst="rect">
            <a:avLst/>
          </a:prstGeom>
        </p:spPr>
      </p:pic>
      <p:pic>
        <p:nvPicPr>
          <p:cNvPr id="8" name="Picture 6" descr="The Quadcopter V1 - a Quadcopter for Aerial Video - Gaétan Laure">
            <a:extLst>
              <a:ext uri="{FF2B5EF4-FFF2-40B4-BE49-F238E27FC236}">
                <a16:creationId xmlns:a16="http://schemas.microsoft.com/office/drawing/2014/main" id="{E2ED8641-EF8F-B7A0-AF2F-F7B29B21D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r="23651" b="31111"/>
          <a:stretch/>
        </p:blipFill>
        <p:spPr bwMode="auto">
          <a:xfrm>
            <a:off x="2384411" y="3796696"/>
            <a:ext cx="2056869" cy="12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031D5F6-A634-B2BF-0E29-913F808BD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" t="18966" r="10891" b="8538"/>
          <a:stretch/>
        </p:blipFill>
        <p:spPr bwMode="auto">
          <a:xfrm>
            <a:off x="4490791" y="3792976"/>
            <a:ext cx="195822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C5465-275E-AFE9-FD8B-746637EDAE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480" t="281" r="13118" b="56293"/>
          <a:stretch/>
        </p:blipFill>
        <p:spPr>
          <a:xfrm>
            <a:off x="345109" y="3755531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0E6F35B2-2558-B899-0E30-D5ED03C91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498524" y="3791367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2000D576-431B-75D7-406E-E8D7084D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524" y="2421840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CDB1FC-7BF1-0AD2-F81A-F8A04907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54" y="-86699"/>
            <a:ext cx="6858000" cy="819362"/>
          </a:xfrm>
        </p:spPr>
        <p:txBody>
          <a:bodyPr/>
          <a:lstStyle/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824" y="169333"/>
            <a:ext cx="7633425" cy="579733"/>
          </a:xfrm>
        </p:spPr>
        <p:txBody>
          <a:bodyPr/>
          <a:lstStyle/>
          <a:p>
            <a:r>
              <a:rPr lang="en-US" sz="2000" dirty="0"/>
              <a:t>Landscape of Scientific Machine Learning Methods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BEFA9B1-2C08-42EC-C4C3-C8209A819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489256" y="978378"/>
            <a:ext cx="8168086" cy="3553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3841"/>
          </a:xfrm>
        </p:spPr>
        <p:txBody>
          <a:bodyPr/>
          <a:lstStyle/>
          <a:p>
            <a:r>
              <a:rPr lang="en-US" sz="1875" dirty="0"/>
              <a:t>Learning to Solve Differential Equations with Physics-Informed Neural Networks (PINNs)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265D4-3E63-43A3-E052-0E43009B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7" t="9327" r="782" b="64991"/>
          <a:stretch/>
        </p:blipFill>
        <p:spPr>
          <a:xfrm>
            <a:off x="1381718" y="1152926"/>
            <a:ext cx="6587687" cy="1216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F1404-289B-4824-50A5-5D4E7180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22" y="2853928"/>
            <a:ext cx="1724392" cy="2260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472114" y="2532121"/>
            <a:ext cx="3816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neural networks as PDE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640247" y="2532121"/>
            <a:ext cx="44497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estimation from data (inverse modeling)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7D7B29-AAF4-3344-32D4-12B6CED16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779" y="2916612"/>
            <a:ext cx="2285405" cy="22268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3857A7-A3F1-5133-8038-CFCB6B347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349" y="2916612"/>
            <a:ext cx="3676938" cy="1119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5DB062-2717-BBE9-4A7F-7F6DBF95A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350" y="4268745"/>
            <a:ext cx="3771796" cy="5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784931" cy="549364"/>
          </a:xfrm>
        </p:spPr>
        <p:txBody>
          <a:bodyPr/>
          <a:lstStyle/>
          <a:p>
            <a:r>
              <a:rPr lang="en-US" sz="1875" dirty="0"/>
              <a:t>Learning to Optimize (L2O) with Constraints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3" t="48099" r="782" b="20295"/>
          <a:stretch/>
        </p:blipFill>
        <p:spPr>
          <a:xfrm>
            <a:off x="1296011" y="1052741"/>
            <a:ext cx="6597380" cy="1492675"/>
          </a:xfrm>
          <a:prstGeom prst="rect">
            <a:avLst/>
          </a:prstGeom>
        </p:spPr>
      </p:pic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541"/>
          <a:stretch/>
        </p:blipFill>
        <p:spPr bwMode="auto">
          <a:xfrm>
            <a:off x="720671" y="2866134"/>
            <a:ext cx="3513803" cy="223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451870" y="2536725"/>
            <a:ext cx="4462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neural networks as parametric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4956656" y="2552241"/>
            <a:ext cx="3947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Feasibility restoration with optimization layers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10461" r="11000" b="5818"/>
          <a:stretch/>
        </p:blipFill>
        <p:spPr bwMode="auto">
          <a:xfrm>
            <a:off x="5144279" y="2866134"/>
            <a:ext cx="3003919" cy="223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0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784931" cy="588676"/>
          </a:xfrm>
        </p:spPr>
        <p:txBody>
          <a:bodyPr/>
          <a:lstStyle/>
          <a:p>
            <a:r>
              <a:rPr lang="en-US" sz="1875" dirty="0"/>
              <a:t>Learning to Model (L2M) with Neural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" t="7502" r="51037" b="60892"/>
          <a:stretch/>
        </p:blipFill>
        <p:spPr>
          <a:xfrm>
            <a:off x="1549712" y="1072276"/>
            <a:ext cx="6390333" cy="144583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40849F6-593A-4EA0-F6B2-517253C20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" t="48405" r="-348" b="-1113"/>
          <a:stretch/>
        </p:blipFill>
        <p:spPr bwMode="auto">
          <a:xfrm>
            <a:off x="564173" y="2918408"/>
            <a:ext cx="4264681" cy="222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636815" y="2541724"/>
            <a:ext cx="4462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models for nonlinear system identification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989F2-BFD3-1F4E-6968-E64609A08C7D}"/>
              </a:ext>
            </a:extLst>
          </p:cNvPr>
          <p:cNvSpPr txBox="1"/>
          <p:nvPr/>
        </p:nvSpPr>
        <p:spPr>
          <a:xfrm>
            <a:off x="5338287" y="2571750"/>
            <a:ext cx="2809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Gray-box parameter estimation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72CA9-39A8-5E3D-B80D-3D647A550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287" y="3264157"/>
            <a:ext cx="2948836" cy="1054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4960822" y="4662280"/>
            <a:ext cx="34399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 </a:t>
            </a:r>
          </a:p>
        </p:txBody>
      </p:sp>
    </p:spTree>
    <p:extLst>
      <p:ext uri="{BB962C8B-B14F-4D97-AF65-F5344CB8AC3E}">
        <p14:creationId xmlns:p14="http://schemas.microsoft.com/office/powerpoint/2010/main" val="188660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075" y="169334"/>
            <a:ext cx="7748215" cy="599977"/>
          </a:xfrm>
        </p:spPr>
        <p:txBody>
          <a:bodyPr/>
          <a:lstStyle/>
          <a:p>
            <a:r>
              <a:rPr lang="en-US" sz="1875" dirty="0"/>
              <a:t>Learning to Control (L2C) with Differentiable System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48311" r="51321" b="20083"/>
          <a:stretch/>
        </p:blipFill>
        <p:spPr>
          <a:xfrm>
            <a:off x="1334875" y="1042617"/>
            <a:ext cx="6602375" cy="1493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57334F-737F-1A42-19BF-A5A2D4D5AFB0}"/>
              </a:ext>
            </a:extLst>
          </p:cNvPr>
          <p:cNvSpPr txBox="1"/>
          <p:nvPr/>
        </p:nvSpPr>
        <p:spPr>
          <a:xfrm>
            <a:off x="929975" y="2571750"/>
            <a:ext cx="4368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Trajectory optimization for dynamical systems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C4857F1-2D5B-6A4F-911B-A9C85244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6" t="21567" r="17230" b="10407"/>
          <a:stretch/>
        </p:blipFill>
        <p:spPr bwMode="auto">
          <a:xfrm>
            <a:off x="3194560" y="2920273"/>
            <a:ext cx="2432493" cy="213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EF43070-2C87-CD22-3812-F36661B37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135" y="2854108"/>
            <a:ext cx="3037487" cy="2278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98A2BA-F9CD-ADC2-B062-5B79A085843B}"/>
              </a:ext>
            </a:extLst>
          </p:cNvPr>
          <p:cNvSpPr txBox="1"/>
          <p:nvPr/>
        </p:nvSpPr>
        <p:spPr>
          <a:xfrm>
            <a:off x="6065060" y="2566375"/>
            <a:ext cx="2765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stabilizing controllers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35E081-EB91-F831-B505-5604CBE1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4184"/>
          <a:stretch/>
        </p:blipFill>
        <p:spPr bwMode="auto">
          <a:xfrm>
            <a:off x="261625" y="2920273"/>
            <a:ext cx="2878461" cy="207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50264"/>
            <a:ext cx="138564" cy="2423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25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9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47394" y="130998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35</TotalTime>
  <Words>680</Words>
  <Application>Microsoft Office PowerPoint</Application>
  <PresentationFormat>On-screen Show (16:9)</PresentationFormat>
  <Paragraphs>79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Consolas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Scientific Machine Learning for Modeling, Optimization, and Control</vt:lpstr>
      <vt:lpstr>Motivation</vt:lpstr>
      <vt:lpstr>Scientific Machine Learning (SciML)</vt:lpstr>
      <vt:lpstr>Landscape of Scientific Machine Learning Methods</vt:lpstr>
      <vt:lpstr>Learning to Solve Differential Equations with Physics-Informed Neural Networks (PINNs)</vt:lpstr>
      <vt:lpstr>Learning to Optimize (L2O) with Constraints </vt:lpstr>
      <vt:lpstr>Learning to Model (L2M) with Neural Operators</vt:lpstr>
      <vt:lpstr>Learning to Control (L2C) with Differentiable System Models</vt:lpstr>
      <vt:lpstr>NeuroMANCER Scientific Machine Learning Library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2</cp:revision>
  <dcterms:created xsi:type="dcterms:W3CDTF">2024-09-05T00:30:18Z</dcterms:created>
  <dcterms:modified xsi:type="dcterms:W3CDTF">2025-07-10T20:45:38Z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